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27" r:id="rId1"/>
  </p:sldMasterIdLst>
  <p:notesMasterIdLst>
    <p:notesMasterId r:id="rId17"/>
  </p:notesMasterIdLst>
  <p:handoutMasterIdLst>
    <p:handoutMasterId r:id="rId18"/>
  </p:handoutMasterIdLst>
  <p:sldIdLst>
    <p:sldId id="380" r:id="rId2"/>
    <p:sldId id="376" r:id="rId3"/>
    <p:sldId id="383" r:id="rId4"/>
    <p:sldId id="387" r:id="rId5"/>
    <p:sldId id="388" r:id="rId6"/>
    <p:sldId id="389" r:id="rId7"/>
    <p:sldId id="381" r:id="rId8"/>
    <p:sldId id="391" r:id="rId9"/>
    <p:sldId id="404" r:id="rId10"/>
    <p:sldId id="398" r:id="rId11"/>
    <p:sldId id="375" r:id="rId12"/>
    <p:sldId id="405" r:id="rId13"/>
    <p:sldId id="402" r:id="rId14"/>
    <p:sldId id="401" r:id="rId15"/>
    <p:sldId id="406" r:id="rId16"/>
  </p:sldIdLst>
  <p:sldSz cx="12192000" cy="6858000"/>
  <p:notesSz cx="6797675" cy="9928225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03" autoAdjust="0"/>
    <p:restoredTop sz="92701" autoAdjust="0"/>
  </p:normalViewPr>
  <p:slideViewPr>
    <p:cSldViewPr showGuides="1">
      <p:cViewPr varScale="1">
        <p:scale>
          <a:sx n="68" d="100"/>
          <a:sy n="68" d="100"/>
        </p:scale>
        <p:origin x="16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1713" y="45"/>
      </p:cViewPr>
      <p:guideLst>
        <p:guide orient="horz" pos="3127"/>
        <p:guide pos="2141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49B69E-6E6A-489D-B949-304C20DC4F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66472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z="1000"/>
              <a:t>McDonalds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1B1B0-7DB6-4B4E-AED6-36CBCB03C3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845999" y="0"/>
            <a:ext cx="950102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6FAA8DE-79B9-4B26-89BE-2416F96DFF57}" type="datetime1">
              <a:rPr lang="en-US" sz="1000"/>
              <a:t>9/2/2021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69606D-FCFA-4091-A9C2-80FF8E3474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566472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sz="1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DA4D55-E0F7-44D1-A020-DDB0E59D61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845999" y="9430092"/>
            <a:ext cx="950102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71638B-FF7B-490D-B9CB-352622C71E4E}" type="slidenum">
              <a:rPr lang="en-US" sz="1000"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74687929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800683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000"/>
            </a:lvl1pPr>
          </a:lstStyle>
          <a:p>
            <a:r>
              <a:rPr lang="en-US"/>
              <a:t>McDonalds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891318" y="0"/>
            <a:ext cx="904784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000"/>
            </a:lvl1pPr>
          </a:lstStyle>
          <a:p>
            <a:fld id="{5C9EA92B-0487-4FE4-8A95-0E8D9FA70E2D}" type="datetime1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49688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3971290"/>
            <a:ext cx="5438140" cy="546052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5800683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91318" y="9430092"/>
            <a:ext cx="904784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000"/>
            </a:lvl1pPr>
          </a:lstStyle>
          <a:p>
            <a:fld id="{782641D6-6E87-4E90-89B5-FB30333068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5377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168275" indent="-168275" algn="l" defTabSz="914400" rtl="0" eaLnBrk="1" latinLnBrk="0" hangingPunct="1">
      <a:spcBef>
        <a:spcPts val="12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01638" indent="-169863" algn="l" defTabSz="914400" rtl="0" eaLnBrk="1" latinLnBrk="0" hangingPunct="1">
      <a:spcBef>
        <a:spcPts val="0"/>
      </a:spcBef>
      <a:buFont typeface="Calibri" panose="020F0502020204030204" pitchFamily="34" charset="0"/>
      <a:buChar char="‒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69913" indent="-176213" algn="l" defTabSz="914400" rtl="0" eaLnBrk="1" latinLnBrk="0" hangingPunct="1">
      <a:spcBef>
        <a:spcPts val="0"/>
      </a:spcBef>
      <a:buFont typeface="Calibri" panose="020F0502020204030204" pitchFamily="34" charset="0"/>
      <a:buChar char="‒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01688" indent="-176213" algn="l" defTabSz="914400" rtl="0" eaLnBrk="1" latinLnBrk="0" hangingPunct="1">
      <a:spcBef>
        <a:spcPts val="0"/>
      </a:spcBef>
      <a:buFont typeface="Calibri" panose="020F0502020204030204" pitchFamily="34" charset="0"/>
      <a:buChar char="‒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027113" indent="-168275" algn="l" defTabSz="914400" rtl="0" eaLnBrk="1" latinLnBrk="0" hangingPunct="1">
      <a:spcBef>
        <a:spcPts val="0"/>
      </a:spcBef>
      <a:buFont typeface="Calibri" panose="020F0502020204030204" pitchFamily="34" charset="0"/>
      <a:buChar char="‒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McDonalds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C9EA92B-0487-4FE4-8A95-0E8D9FA70E2D}" type="datetime1">
              <a:rPr lang="en-US" smtClean="0"/>
              <a:t>9/2/2021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41D6-6E87-4E90-89B5-FB303330686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77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McDonalds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C9EA92B-0487-4FE4-8A95-0E8D9FA70E2D}" type="datetime1">
              <a:rPr lang="en-US" smtClean="0"/>
              <a:t>9/2/2021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41D6-6E87-4E90-89B5-FB303330686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19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McDonalds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C9EA92B-0487-4FE4-8A95-0E8D9FA70E2D}" type="datetime1">
              <a:rPr lang="en-US" smtClean="0"/>
              <a:t>9/2/2021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41D6-6E87-4E90-89B5-FB303330686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67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McDonalds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C9EA92B-0487-4FE4-8A95-0E8D9FA70E2D}" type="datetime1">
              <a:rPr lang="en-US" smtClean="0"/>
              <a:t>9/2/2021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41D6-6E87-4E90-89B5-FB303330686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16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McDonalds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C9EA92B-0487-4FE4-8A95-0E8D9FA70E2D}" type="datetime1">
              <a:rPr lang="en-US" smtClean="0"/>
              <a:t>9/2/2021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41D6-6E87-4E90-89B5-FB303330686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49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McDonalds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C9EA92B-0487-4FE4-8A95-0E8D9FA70E2D}" type="datetime1">
              <a:rPr lang="en-US" smtClean="0"/>
              <a:t>9/2/2021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41D6-6E87-4E90-89B5-FB303330686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26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McDonalds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C9EA92B-0487-4FE4-8A95-0E8D9FA70E2D}" type="datetime1">
              <a:rPr lang="en-US" smtClean="0"/>
              <a:t>9/2/2021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41D6-6E87-4E90-89B5-FB303330686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70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McDonalds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C9EA92B-0487-4FE4-8A95-0E8D9FA70E2D}" type="datetime1">
              <a:rPr lang="en-US" smtClean="0"/>
              <a:t>9/2/2021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41D6-6E87-4E90-89B5-FB303330686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09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McDonalds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C9EA92B-0487-4FE4-8A95-0E8D9FA70E2D}" type="datetime1">
              <a:rPr lang="en-US" smtClean="0"/>
              <a:t>9/2/2021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41D6-6E87-4E90-89B5-FB303330686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43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McDonalds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C9EA92B-0487-4FE4-8A95-0E8D9FA70E2D}" type="datetime1">
              <a:rPr lang="en-US" smtClean="0"/>
              <a:t>9/2/2021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41D6-6E87-4E90-89B5-FB303330686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3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McDonalds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C9EA92B-0487-4FE4-8A95-0E8D9FA70E2D}" type="datetime1">
              <a:rPr lang="en-US" smtClean="0"/>
              <a:t>9/2/2021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41D6-6E87-4E90-89B5-FB303330686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75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8700" y="930275"/>
            <a:ext cx="4467225" cy="2513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Speedee" panose="020B0603030502020204" pitchFamily="34" charset="0"/>
              <a:ea typeface="McD Alpha" charset="0"/>
              <a:cs typeface="McD Alph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57633-5778-674F-BE38-25E2996D52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56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McDonalds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C9EA92B-0487-4FE4-8A95-0E8D9FA70E2D}" type="datetime1">
              <a:rPr lang="en-US" smtClean="0"/>
              <a:t>9/2/2021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641D6-6E87-4E90-89B5-FB303330686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0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7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8.sv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6956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1879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779074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1425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86154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268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7666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338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F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63402-425A-4944-8104-1937C489E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8600"/>
            <a:ext cx="10790238" cy="7315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8EC0ED-BB8D-4101-BC74-E297AC4725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66800" y="1235075"/>
            <a:ext cx="10790238" cy="5120640"/>
          </a:xfrm>
        </p:spPr>
        <p:txBody>
          <a:bodyPr/>
          <a:lstStyle>
            <a:lvl1pPr marL="287338" indent="-287338">
              <a:buClr>
                <a:schemeClr val="accent1"/>
              </a:buClr>
              <a:buFont typeface="Calibri" panose="020F050202020403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EE54807-9987-4B91-AA95-84CB3BDFF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84" y="6488977"/>
            <a:ext cx="254236" cy="140423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>
              <a:defRPr lang="en-US" sz="1000" smtClean="0"/>
            </a:lvl1pPr>
          </a:lstStyle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ACE384-61D6-4C76-BF26-1B7E76CFC4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8529" b="20917"/>
          <a:stretch/>
        </p:blipFill>
        <p:spPr>
          <a:xfrm>
            <a:off x="106680" y="0"/>
            <a:ext cx="78029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195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Full: 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2A190B-7994-4FAD-847F-FB33770A8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tIns="274320" anchor="t" anchorCtr="0"/>
          <a:lstStyle>
            <a:lvl1pPr marL="0" indent="0" algn="ctr">
              <a:buNone/>
              <a:defRPr sz="18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EE45B-88F8-414E-A760-D81235918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28600"/>
            <a:ext cx="5486400" cy="6400800"/>
          </a:xfrm>
        </p:spPr>
        <p:txBody>
          <a:bodyPr anchor="ctr" anchorCtr="0"/>
          <a:lstStyle>
            <a:lvl1pPr algn="l"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AF37600-121E-4196-95A7-94C905A6D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84" y="6488977"/>
            <a:ext cx="254236" cy="140423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>
              <a:defRPr lang="en-US" sz="1000" smtClean="0">
                <a:solidFill>
                  <a:schemeClr val="bg1"/>
                </a:solidFill>
              </a:defRPr>
            </a:lvl1pPr>
          </a:lstStyle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216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Full: Title &amp; Bro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2A190B-7994-4FAD-847F-FB33770A8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tIns="274320" anchor="t" anchorCtr="0"/>
          <a:lstStyle>
            <a:lvl1pPr marL="0" indent="0" algn="ctr">
              <a:buNone/>
              <a:defRPr sz="18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EE45B-88F8-414E-A760-D81235918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28600"/>
            <a:ext cx="5486400" cy="6400800"/>
          </a:xfrm>
        </p:spPr>
        <p:txBody>
          <a:bodyPr anchor="ctr" anchorCtr="0"/>
          <a:lstStyle>
            <a:lvl1pPr algn="l"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DD325E8-6F40-4BF0-8ABB-F80F06CFC6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964" y="228600"/>
            <a:ext cx="5761036" cy="457200"/>
          </a:xfrm>
        </p:spPr>
        <p:txBody>
          <a:bodyPr anchor="t" anchorCtr="0"/>
          <a:lstStyle>
            <a:lvl1pPr marL="0" indent="0" algn="l">
              <a:buFont typeface="Arial" panose="020B0604020202020204" pitchFamily="34" charset="0"/>
              <a:buNone/>
              <a:defRPr sz="2400" b="1">
                <a:solidFill>
                  <a:schemeClr val="accent2"/>
                </a:solidFill>
              </a:defRPr>
            </a:lvl1pPr>
            <a:lvl2pPr marL="346075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9CBD7D9-BDEF-45C2-85DD-B320DB52D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84" y="6488977"/>
            <a:ext cx="254236" cy="140423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>
              <a:defRPr lang="en-US" sz="1000" smtClean="0">
                <a:solidFill>
                  <a:schemeClr val="bg1"/>
                </a:solidFill>
              </a:defRPr>
            </a:lvl1pPr>
          </a:lstStyle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833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3495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63402-425A-4944-8104-1937C489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22A316C-52CF-4124-82E7-165BEA628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84" y="6488977"/>
            <a:ext cx="254236" cy="140423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>
              <a:defRPr lang="en-US" sz="1000" smtClean="0"/>
            </a:lvl1pPr>
          </a:lstStyle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926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A42C494B-DF44-460D-96AA-D8FE036ED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84" y="6488977"/>
            <a:ext cx="254236" cy="140423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>
              <a:defRPr lang="en-US" sz="1000" smtClean="0"/>
            </a:lvl1pPr>
          </a:lstStyle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0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52F952F-58F1-437C-A695-90CD54681D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4475 w 12192000"/>
              <a:gd name="connsiteY0" fmla="*/ 228600 h 6858000"/>
              <a:gd name="connsiteX1" fmla="*/ 244475 w 12192000"/>
              <a:gd name="connsiteY1" fmla="*/ 6629400 h 6858000"/>
              <a:gd name="connsiteX2" fmla="*/ 11947525 w 12192000"/>
              <a:gd name="connsiteY2" fmla="*/ 6629400 h 6858000"/>
              <a:gd name="connsiteX3" fmla="*/ 11947525 w 12192000"/>
              <a:gd name="connsiteY3" fmla="*/ 2286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4475" y="228600"/>
                </a:moveTo>
                <a:lnTo>
                  <a:pt x="244475" y="6629400"/>
                </a:lnTo>
                <a:lnTo>
                  <a:pt x="11947525" y="6629400"/>
                </a:lnTo>
                <a:lnTo>
                  <a:pt x="11947525" y="2286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6B44266-E799-43A5-AEE2-FD690652E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84" y="6488977"/>
            <a:ext cx="254236" cy="140423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>
              <a:defRPr lang="en-US" sz="1000" smtClean="0"/>
            </a:lvl1pPr>
          </a:lstStyle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514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154" userDrawn="1">
          <p15:clr>
            <a:srgbClr val="FBAE40"/>
          </p15:clr>
        </p15:guide>
        <p15:guide id="2" pos="7526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DD0D00B-05F5-4C2B-9321-091C04C267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133668" y="5757048"/>
            <a:ext cx="3090672" cy="2743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C58F74-946F-46D3-A965-FD956A9F1015}"/>
              </a:ext>
            </a:extLst>
          </p:cNvPr>
          <p:cNvSpPr/>
          <p:nvPr userDrawn="1"/>
        </p:nvSpPr>
        <p:spPr>
          <a:xfrm>
            <a:off x="0" y="0"/>
            <a:ext cx="12192000" cy="5760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EE45B-88F8-414E-A760-D81235918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228600"/>
            <a:ext cx="11522076" cy="5486400"/>
          </a:xfrm>
        </p:spPr>
        <p:txBody>
          <a:bodyPr anchor="ctr" anchorCtr="0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1B20ABE-8968-4BCD-BA52-34D8C9D91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84" y="6488977"/>
            <a:ext cx="254236" cy="140423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>
              <a:defRPr lang="en-US" sz="1000" smtClean="0"/>
            </a:lvl1pPr>
          </a:lstStyle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14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E66D7C-B51F-43E3-867E-954ED1DFBB97}"/>
              </a:ext>
            </a:extLst>
          </p:cNvPr>
          <p:cNvSpPr/>
          <p:nvPr userDrawn="1"/>
        </p:nvSpPr>
        <p:spPr>
          <a:xfrm>
            <a:off x="0" y="228600"/>
            <a:ext cx="12192000" cy="2743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 sz="1800" dirty="0" err="1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0E1EB87-7AB9-46C0-97D6-AA8F054961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796272" y="502920"/>
            <a:ext cx="2060448" cy="182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FEE45B-88F8-414E-A760-D81235918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2951480"/>
            <a:ext cx="11522076" cy="955040"/>
          </a:xfrm>
        </p:spPr>
        <p:txBody>
          <a:bodyPr bIns="45720" anchor="ctr" anchorCtr="0"/>
          <a:lstStyle>
            <a:lvl1pPr algn="ct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C9EDBA-0363-47B9-818B-5FF5F8F26F6C}"/>
              </a:ext>
            </a:extLst>
          </p:cNvPr>
          <p:cNvSpPr/>
          <p:nvPr userDrawn="1"/>
        </p:nvSpPr>
        <p:spPr>
          <a:xfrm>
            <a:off x="0" y="909320"/>
            <a:ext cx="12192000" cy="2743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 sz="1800" dirty="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24438C-62BA-42BB-96F7-2057489C1579}"/>
              </a:ext>
            </a:extLst>
          </p:cNvPr>
          <p:cNvSpPr/>
          <p:nvPr userDrawn="1"/>
        </p:nvSpPr>
        <p:spPr>
          <a:xfrm>
            <a:off x="0" y="1590040"/>
            <a:ext cx="12192000" cy="2743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 sz="1800" dirty="0" err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1EF1EF-E0E6-4F8B-A841-FC09B1877988}"/>
              </a:ext>
            </a:extLst>
          </p:cNvPr>
          <p:cNvSpPr/>
          <p:nvPr userDrawn="1"/>
        </p:nvSpPr>
        <p:spPr>
          <a:xfrm>
            <a:off x="0" y="4312920"/>
            <a:ext cx="12192000" cy="2743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 sz="1800" dirty="0" err="1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8FD7916-3947-4B67-9AD6-B4407B427F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2440" y="5257800"/>
            <a:ext cx="2060448" cy="18288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B1E873-E046-490C-8D96-66E463AFB3F9}"/>
              </a:ext>
            </a:extLst>
          </p:cNvPr>
          <p:cNvSpPr/>
          <p:nvPr userDrawn="1"/>
        </p:nvSpPr>
        <p:spPr>
          <a:xfrm>
            <a:off x="0" y="4993640"/>
            <a:ext cx="12192000" cy="2743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 sz="1800" dirty="0" err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A2DD17-028B-40F8-A127-C30F5C2A719F}"/>
              </a:ext>
            </a:extLst>
          </p:cNvPr>
          <p:cNvSpPr/>
          <p:nvPr userDrawn="1"/>
        </p:nvSpPr>
        <p:spPr>
          <a:xfrm>
            <a:off x="0" y="5674360"/>
            <a:ext cx="12192000" cy="2743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 sz="1800" dirty="0" err="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C545F-25DA-4F89-A463-FBC9FC750DD7}"/>
              </a:ext>
            </a:extLst>
          </p:cNvPr>
          <p:cNvSpPr/>
          <p:nvPr userDrawn="1"/>
        </p:nvSpPr>
        <p:spPr>
          <a:xfrm>
            <a:off x="0" y="6355080"/>
            <a:ext cx="12192000" cy="2743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 sz="1800" dirty="0" err="1"/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DEEEB4D2-9E08-4F4D-A608-AFA9AA233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84" y="6488977"/>
            <a:ext cx="254236" cy="140423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>
              <a:defRPr lang="en-US" sz="1000" smtClean="0">
                <a:solidFill>
                  <a:schemeClr val="bg1"/>
                </a:solidFill>
              </a:defRPr>
            </a:lvl1pPr>
          </a:lstStyle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7EE168-A99C-4B7F-9603-A55A532ED480}"/>
              </a:ext>
            </a:extLst>
          </p:cNvPr>
          <p:cNvSpPr/>
          <p:nvPr userDrawn="1"/>
        </p:nvSpPr>
        <p:spPr>
          <a:xfrm>
            <a:off x="0" y="2270760"/>
            <a:ext cx="12192000" cy="2743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 sz="1800" dirty="0" err="1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4FBCD2-9293-4AD1-9AE7-FE1217214198}"/>
              </a:ext>
            </a:extLst>
          </p:cNvPr>
          <p:cNvSpPr/>
          <p:nvPr userDrawn="1"/>
        </p:nvSpPr>
        <p:spPr>
          <a:xfrm>
            <a:off x="0" y="2951480"/>
            <a:ext cx="12192000" cy="2743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 sz="1800" dirty="0" err="1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044F49-FEBB-4CA2-84AB-55968016B0E7}"/>
              </a:ext>
            </a:extLst>
          </p:cNvPr>
          <p:cNvSpPr/>
          <p:nvPr userDrawn="1"/>
        </p:nvSpPr>
        <p:spPr>
          <a:xfrm>
            <a:off x="0" y="3632200"/>
            <a:ext cx="12192000" cy="2743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US" sz="1800" dirty="0" err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398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88FE8-7BCE-4DCC-AD06-6E2476D85CA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4963" y="822960"/>
            <a:ext cx="11522075" cy="246888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619EF9F-04C4-4183-A031-6D786650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228600"/>
            <a:ext cx="11522075" cy="4572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9F538E8-723E-41BE-93B6-5B9E3CDA9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84" y="6488977"/>
            <a:ext cx="254236" cy="140423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>
              <a:defRPr lang="en-US" sz="1000" smtClean="0"/>
            </a:lvl1pPr>
          </a:lstStyle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05718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1029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727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6176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6268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7838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41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1067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0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653" r:id="rId18"/>
    <p:sldLayoutId id="2147483678" r:id="rId19"/>
    <p:sldLayoutId id="2147483676" r:id="rId20"/>
    <p:sldLayoutId id="2147483654" r:id="rId21"/>
    <p:sldLayoutId id="2147483655" r:id="rId22"/>
    <p:sldLayoutId id="2147483657" r:id="rId23"/>
    <p:sldLayoutId id="2147483682" r:id="rId24"/>
    <p:sldLayoutId id="2147483684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144" userDrawn="1">
          <p15:clr>
            <a:srgbClr val="F26B43"/>
          </p15:clr>
        </p15:guide>
        <p15:guide id="6" orient="horz" pos="41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1</a:t>
            </a:fld>
            <a:endParaRPr lang="en-US"/>
          </a:p>
        </p:txBody>
      </p:sp>
      <p:pic>
        <p:nvPicPr>
          <p:cNvPr id="5" name="Picture 8"/>
          <p:cNvPicPr/>
          <p:nvPr/>
        </p:nvPicPr>
        <p:blipFill>
          <a:blip r:embed="rId3"/>
          <a:stretch>
            <a:fillRect/>
          </a:stretch>
        </p:blipFill>
        <p:spPr>
          <a:xfrm rot="10800001" flipV="1">
            <a:off x="929641" y="250018"/>
            <a:ext cx="5669279" cy="602936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405812" y="0"/>
            <a:ext cx="7010399" cy="3383280"/>
          </a:xfrm>
          <a:prstGeom prst="rect">
            <a:avLst/>
          </a:prstGeom>
        </p:spPr>
        <p:txBody>
          <a:bodyPr vert="horz" lIns="91440" tIns="91440" rIns="91440" bIns="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600"/>
              </a:spcBef>
              <a:buNone/>
              <a:defRPr sz="30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500" dirty="0" smtClean="0">
                <a:solidFill>
                  <a:srgbClr val="FF0000"/>
                </a:solidFill>
              </a:rPr>
              <a:t>Трудоустройство студентов в Макдоналдс</a:t>
            </a:r>
            <a:r>
              <a:rPr lang="ru-RU" sz="45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/>
            </a:r>
            <a:br>
              <a:rPr lang="ru-RU" sz="45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</a:br>
            <a:endParaRPr lang="ru-RU" sz="4500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050" name="7e2027b1-6a79-481a-8260-4b1a9e6d6c45" descr="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" b="5583"/>
          <a:stretch/>
        </p:blipFill>
        <p:spPr bwMode="auto">
          <a:xfrm>
            <a:off x="6971144" y="2695935"/>
            <a:ext cx="3879737" cy="386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04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2520" y="228600"/>
            <a:ext cx="10104120" cy="73152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Система обучения и развития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2520" y="1600200"/>
            <a:ext cx="9966960" cy="4709160"/>
          </a:xfrm>
        </p:spPr>
        <p:txBody>
          <a:bodyPr/>
          <a:lstStyle/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1242538"/>
            <a:ext cx="5294350" cy="55087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364957"/>
            <a:ext cx="4039772" cy="5386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028" y="3658078"/>
            <a:ext cx="3829683" cy="287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7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482" y="91440"/>
            <a:ext cx="10790238" cy="731520"/>
          </a:xfrm>
        </p:spPr>
        <p:txBody>
          <a:bodyPr/>
          <a:lstStyle/>
          <a:p>
            <a:pPr algn="ctr"/>
            <a:r>
              <a:rPr lang="ru-RU" b="1" dirty="0" smtClean="0"/>
              <a:t>Макдоналдс предлагает студентам: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1254369" y="967154"/>
            <a:ext cx="10352804" cy="4846320"/>
          </a:xfrm>
        </p:spPr>
        <p:txBody>
          <a:bodyPr>
            <a:noAutofit/>
          </a:bodyPr>
          <a:lstStyle/>
          <a:p>
            <a:r>
              <a:rPr lang="ru-RU" sz="3100" b="1" dirty="0" smtClean="0">
                <a:solidFill>
                  <a:schemeClr val="tx1"/>
                </a:solidFill>
              </a:rPr>
              <a:t>гибкий график работы – работа до/ после учебы</a:t>
            </a:r>
          </a:p>
          <a:p>
            <a:r>
              <a:rPr lang="ru-RU" sz="3100" b="1" dirty="0" smtClean="0">
                <a:solidFill>
                  <a:schemeClr val="tx1"/>
                </a:solidFill>
              </a:rPr>
              <a:t>удобное </a:t>
            </a:r>
            <a:r>
              <a:rPr lang="ru-RU" sz="3100" b="1" dirty="0">
                <a:solidFill>
                  <a:schemeClr val="tx1"/>
                </a:solidFill>
              </a:rPr>
              <a:t>расположение места работы в разных районах города (рядом с домом или учёбой</a:t>
            </a:r>
            <a:r>
              <a:rPr lang="ru-RU" sz="3100" b="1" dirty="0" smtClean="0">
                <a:solidFill>
                  <a:schemeClr val="tx1"/>
                </a:solidFill>
              </a:rPr>
              <a:t>)</a:t>
            </a:r>
            <a:endParaRPr lang="ru-RU" sz="3100" b="1" dirty="0">
              <a:solidFill>
                <a:schemeClr val="tx1"/>
              </a:solidFill>
            </a:endParaRPr>
          </a:p>
          <a:p>
            <a:r>
              <a:rPr lang="ru-RU" sz="3100" b="1" dirty="0" smtClean="0">
                <a:solidFill>
                  <a:schemeClr val="tx1"/>
                </a:solidFill>
              </a:rPr>
              <a:t>заработная плата </a:t>
            </a:r>
            <a:r>
              <a:rPr lang="ru-RU" sz="3100" b="1" dirty="0">
                <a:solidFill>
                  <a:schemeClr val="tx1"/>
                </a:solidFill>
              </a:rPr>
              <a:t>2 раза в </a:t>
            </a:r>
            <a:r>
              <a:rPr lang="ru-RU" sz="3100" b="1" dirty="0" smtClean="0">
                <a:solidFill>
                  <a:schemeClr val="tx1"/>
                </a:solidFill>
              </a:rPr>
              <a:t>месяц</a:t>
            </a:r>
            <a:endParaRPr lang="ru-RU" sz="3100" b="1" dirty="0">
              <a:solidFill>
                <a:schemeClr val="tx1"/>
              </a:solidFill>
            </a:endParaRPr>
          </a:p>
          <a:p>
            <a:r>
              <a:rPr lang="ru-RU" sz="3100" b="1" dirty="0" smtClean="0">
                <a:solidFill>
                  <a:schemeClr val="tx1"/>
                </a:solidFill>
              </a:rPr>
              <a:t>почасовая </a:t>
            </a:r>
            <a:r>
              <a:rPr lang="ru-RU" sz="3100" b="1" dirty="0">
                <a:solidFill>
                  <a:schemeClr val="tx1"/>
                </a:solidFill>
              </a:rPr>
              <a:t>оплата труда – </a:t>
            </a:r>
            <a:r>
              <a:rPr lang="ru-RU" sz="3100" b="1" dirty="0" smtClean="0">
                <a:solidFill>
                  <a:schemeClr val="tx1"/>
                </a:solidFill>
              </a:rPr>
              <a:t>1</a:t>
            </a:r>
            <a:r>
              <a:rPr lang="en-US" sz="3100" b="1" dirty="0" smtClean="0">
                <a:solidFill>
                  <a:schemeClr val="tx1"/>
                </a:solidFill>
              </a:rPr>
              <a:t>33</a:t>
            </a:r>
            <a:r>
              <a:rPr lang="ru-RU" sz="3100" b="1" dirty="0" smtClean="0">
                <a:solidFill>
                  <a:schemeClr val="tx1"/>
                </a:solidFill>
              </a:rPr>
              <a:t> </a:t>
            </a:r>
            <a:r>
              <a:rPr lang="ru-RU" sz="3100" b="1" dirty="0" smtClean="0">
                <a:solidFill>
                  <a:schemeClr val="tx1"/>
                </a:solidFill>
              </a:rPr>
              <a:t>рубля </a:t>
            </a:r>
            <a:r>
              <a:rPr lang="ru-RU" sz="3100" b="1" dirty="0">
                <a:solidFill>
                  <a:schemeClr val="tx1"/>
                </a:solidFill>
              </a:rPr>
              <a:t>в час + ежемесячная </a:t>
            </a:r>
            <a:r>
              <a:rPr lang="ru-RU" sz="3100" b="1" dirty="0" smtClean="0">
                <a:solidFill>
                  <a:schemeClr val="tx1"/>
                </a:solidFill>
              </a:rPr>
              <a:t>премия 3000 руб.</a:t>
            </a:r>
            <a:endParaRPr lang="ru-RU" sz="3100" b="1" dirty="0">
              <a:solidFill>
                <a:schemeClr val="tx1"/>
              </a:solidFill>
            </a:endParaRPr>
          </a:p>
          <a:p>
            <a:r>
              <a:rPr lang="ru-RU" sz="3100" b="1" dirty="0" smtClean="0">
                <a:solidFill>
                  <a:schemeClr val="tx1"/>
                </a:solidFill>
              </a:rPr>
              <a:t>бесплатное обучение, питание, униформа, медосмотр</a:t>
            </a:r>
          </a:p>
          <a:p>
            <a:r>
              <a:rPr lang="ru-RU" sz="3100" b="1" dirty="0" smtClean="0">
                <a:solidFill>
                  <a:schemeClr val="tx1"/>
                </a:solidFill>
              </a:rPr>
              <a:t>такси </a:t>
            </a:r>
            <a:r>
              <a:rPr lang="ru-RU" sz="3100" b="1" dirty="0">
                <a:solidFill>
                  <a:schemeClr val="tx1"/>
                </a:solidFill>
              </a:rPr>
              <a:t>после вечерней </a:t>
            </a:r>
            <a:r>
              <a:rPr lang="ru-RU" sz="3100" b="1" dirty="0" smtClean="0">
                <a:solidFill>
                  <a:schemeClr val="tx1"/>
                </a:solidFill>
              </a:rPr>
              <a:t>смены</a:t>
            </a:r>
            <a:endParaRPr lang="ru-RU" sz="31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5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12</a:t>
            </a:fld>
            <a:endParaRPr lang="en-US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53587" y="21102"/>
            <a:ext cx="10790238" cy="731520"/>
          </a:xfrm>
        </p:spPr>
        <p:txBody>
          <a:bodyPr/>
          <a:lstStyle/>
          <a:p>
            <a:pPr algn="ctr"/>
            <a:r>
              <a:rPr lang="ru-RU" b="1" dirty="0" smtClean="0"/>
              <a:t>Как попасть в команду Макдоналдс</a:t>
            </a:r>
            <a:endParaRPr lang="ru-RU" b="1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52006" t="11594" r="5330" b="10738"/>
          <a:stretch/>
        </p:blipFill>
        <p:spPr>
          <a:xfrm>
            <a:off x="4221480" y="752623"/>
            <a:ext cx="4239832" cy="433959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203960" y="5055251"/>
            <a:ext cx="10652760" cy="1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400" b="1" dirty="0"/>
              <a:t>Адрес офиса для проведения собеседования:</a:t>
            </a:r>
            <a:br>
              <a:rPr lang="ru-RU" sz="2400" b="1" dirty="0"/>
            </a:br>
            <a:r>
              <a:rPr lang="ru-RU" sz="2400" b="1" dirty="0"/>
              <a:t>Макдоналдс, г. </a:t>
            </a:r>
            <a:r>
              <a:rPr lang="ru-RU" sz="2400" b="1" dirty="0" smtClean="0"/>
              <a:t>Чебоксары, Президентский бульвар, д.5/17, </a:t>
            </a:r>
            <a:r>
              <a:rPr lang="ru-RU" b="1" dirty="0" smtClean="0"/>
              <a:t>2-ой этаж</a:t>
            </a:r>
          </a:p>
          <a:p>
            <a:pPr>
              <a:lnSpc>
                <a:spcPct val="107000"/>
              </a:lnSpc>
            </a:pPr>
            <a:r>
              <a:rPr lang="ru-RU" sz="2400" b="1" dirty="0" smtClean="0"/>
              <a:t>Тел</a:t>
            </a:r>
            <a:r>
              <a:rPr lang="ru-RU" sz="2400" b="1" dirty="0"/>
              <a:t>: </a:t>
            </a:r>
            <a:r>
              <a:rPr lang="ru-RU" sz="2400" b="1" dirty="0" smtClean="0">
                <a:solidFill>
                  <a:srgbClr val="FF0000"/>
                </a:solidFill>
              </a:rPr>
              <a:t>28-50-25 </a:t>
            </a:r>
            <a:endParaRPr lang="ru-RU" sz="2400" b="1" dirty="0">
              <a:solidFill>
                <a:srgbClr val="FF0000"/>
              </a:solidFill>
            </a:endParaRPr>
          </a:p>
          <a:p>
            <a:pPr>
              <a:lnSpc>
                <a:spcPct val="107000"/>
              </a:lnSpc>
            </a:pPr>
            <a:r>
              <a:rPr lang="ru-RU" sz="2400" b="1" dirty="0"/>
              <a:t>Заполни анкету на сайте </a:t>
            </a:r>
            <a:r>
              <a:rPr lang="en-US" sz="2400" b="1" dirty="0">
                <a:solidFill>
                  <a:srgbClr val="FF0000"/>
                </a:solidFill>
              </a:rPr>
              <a:t>www.rabotavmcdonalds.ru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13</a:t>
            </a:fld>
            <a:endParaRPr lang="en-US"/>
          </a:p>
        </p:txBody>
      </p:sp>
      <p:pic>
        <p:nvPicPr>
          <p:cNvPr id="5" name="Picture Placeholder 13">
            <a:extLst>
              <a:ext uri="{FF2B5EF4-FFF2-40B4-BE49-F238E27FC236}">
                <a16:creationId xmlns:a16="http://schemas.microsoft.com/office/drawing/2014/main" id="{E7EFC6F8-160D-479D-BB1E-411871E69C1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t="50000" b="1384"/>
          <a:stretch/>
        </p:blipFill>
        <p:spPr>
          <a:xfrm>
            <a:off x="1066482" y="91440"/>
            <a:ext cx="10790238" cy="2950752"/>
          </a:xfrm>
        </p:spPr>
      </p:pic>
      <p:sp>
        <p:nvSpPr>
          <p:cNvPr id="7" name="Прямоугольник 6"/>
          <p:cNvSpPr/>
          <p:nvPr/>
        </p:nvSpPr>
        <p:spPr>
          <a:xfrm>
            <a:off x="2118121" y="3072657"/>
            <a:ext cx="86869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  <a:t>Телефон для записи на </a:t>
            </a:r>
            <a:b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  <a:t>«День открытых дверей» </a:t>
            </a:r>
            <a:b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8 (919) 665-32-33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2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14</a:t>
            </a:fld>
            <a:endParaRPr lang="en-US"/>
          </a:p>
        </p:txBody>
      </p:sp>
      <p:pic>
        <p:nvPicPr>
          <p:cNvPr id="5" name="9d10ac50-99c3-4b7d-97dc-66b2442da398" descr="Image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40" y="137160"/>
            <a:ext cx="7315200" cy="458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98520" y="5074920"/>
            <a:ext cx="58064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chemeClr val="accent2">
                    <a:lumMod val="75000"/>
                  </a:schemeClr>
                </a:solidFill>
              </a:rPr>
              <a:t>Вопросы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02208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15</a:t>
            </a:fld>
            <a:endParaRPr lang="en-US"/>
          </a:p>
        </p:txBody>
      </p:sp>
      <p:grpSp>
        <p:nvGrpSpPr>
          <p:cNvPr id="5" name="Group 1861"/>
          <p:cNvGrpSpPr/>
          <p:nvPr/>
        </p:nvGrpSpPr>
        <p:grpSpPr>
          <a:xfrm>
            <a:off x="929640" y="390499"/>
            <a:ext cx="11262360" cy="955040"/>
            <a:chOff x="0" y="0"/>
            <a:chExt cx="12192000" cy="955548"/>
          </a:xfrm>
        </p:grpSpPr>
        <p:sp>
          <p:nvSpPr>
            <p:cNvPr id="6" name="Shape 2027"/>
            <p:cNvSpPr/>
            <p:nvPr/>
          </p:nvSpPr>
          <p:spPr>
            <a:xfrm>
              <a:off x="0" y="0"/>
              <a:ext cx="12192000" cy="274320"/>
            </a:xfrm>
            <a:custGeom>
              <a:avLst/>
              <a:gdLst/>
              <a:ahLst/>
              <a:cxnLst/>
              <a:rect l="0" t="0" r="0" b="0"/>
              <a:pathLst>
                <a:path w="12192000" h="274320">
                  <a:moveTo>
                    <a:pt x="0" y="0"/>
                  </a:moveTo>
                  <a:lnTo>
                    <a:pt x="12192000" y="0"/>
                  </a:lnTo>
                  <a:lnTo>
                    <a:pt x="12192000" y="274320"/>
                  </a:lnTo>
                  <a:lnTo>
                    <a:pt x="0" y="27432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B71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Shape 540"/>
            <p:cNvSpPr/>
            <p:nvPr/>
          </p:nvSpPr>
          <p:spPr>
            <a:xfrm>
              <a:off x="0" y="0"/>
              <a:ext cx="12192000" cy="274320"/>
            </a:xfrm>
            <a:custGeom>
              <a:avLst/>
              <a:gdLst/>
              <a:ahLst/>
              <a:cxnLst/>
              <a:rect l="0" t="0" r="0" b="0"/>
              <a:pathLst>
                <a:path w="12192000" h="274320">
                  <a:moveTo>
                    <a:pt x="0" y="274320"/>
                  </a:moveTo>
                  <a:lnTo>
                    <a:pt x="12192000" y="27432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FB71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8" name="Picture 542"/>
            <p:cNvPicPr/>
            <p:nvPr/>
          </p:nvPicPr>
          <p:blipFill>
            <a:blip r:embed="rId2"/>
            <a:stretch>
              <a:fillRect/>
            </a:stretch>
          </p:blipFill>
          <p:spPr>
            <a:xfrm rot="-10799999" flipV="1">
              <a:off x="9796272" y="274320"/>
              <a:ext cx="2060448" cy="182880"/>
            </a:xfrm>
            <a:prstGeom prst="rect">
              <a:avLst/>
            </a:prstGeom>
          </p:spPr>
        </p:pic>
        <p:sp>
          <p:nvSpPr>
            <p:cNvPr id="9" name="Shape 2028"/>
            <p:cNvSpPr/>
            <p:nvPr/>
          </p:nvSpPr>
          <p:spPr>
            <a:xfrm>
              <a:off x="0" y="681228"/>
              <a:ext cx="12192000" cy="274320"/>
            </a:xfrm>
            <a:custGeom>
              <a:avLst/>
              <a:gdLst/>
              <a:ahLst/>
              <a:cxnLst/>
              <a:rect l="0" t="0" r="0" b="0"/>
              <a:pathLst>
                <a:path w="12192000" h="274320">
                  <a:moveTo>
                    <a:pt x="0" y="0"/>
                  </a:moveTo>
                  <a:lnTo>
                    <a:pt x="12192000" y="0"/>
                  </a:lnTo>
                  <a:lnTo>
                    <a:pt x="12192000" y="274320"/>
                  </a:lnTo>
                  <a:lnTo>
                    <a:pt x="0" y="27432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B71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544"/>
            <p:cNvSpPr/>
            <p:nvPr/>
          </p:nvSpPr>
          <p:spPr>
            <a:xfrm>
              <a:off x="0" y="681228"/>
              <a:ext cx="12192000" cy="274320"/>
            </a:xfrm>
            <a:custGeom>
              <a:avLst/>
              <a:gdLst/>
              <a:ahLst/>
              <a:cxnLst/>
              <a:rect l="0" t="0" r="0" b="0"/>
              <a:pathLst>
                <a:path w="12192000" h="274320">
                  <a:moveTo>
                    <a:pt x="0" y="274320"/>
                  </a:moveTo>
                  <a:lnTo>
                    <a:pt x="12192000" y="27432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FB71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1862"/>
          <p:cNvGrpSpPr/>
          <p:nvPr/>
        </p:nvGrpSpPr>
        <p:grpSpPr>
          <a:xfrm>
            <a:off x="929640" y="1748029"/>
            <a:ext cx="11262360" cy="310950"/>
            <a:chOff x="0" y="0"/>
            <a:chExt cx="12192000" cy="274320"/>
          </a:xfrm>
        </p:grpSpPr>
        <p:sp>
          <p:nvSpPr>
            <p:cNvPr id="12" name="Shape 2031"/>
            <p:cNvSpPr/>
            <p:nvPr/>
          </p:nvSpPr>
          <p:spPr>
            <a:xfrm>
              <a:off x="0" y="0"/>
              <a:ext cx="12192000" cy="274320"/>
            </a:xfrm>
            <a:custGeom>
              <a:avLst/>
              <a:gdLst/>
              <a:ahLst/>
              <a:cxnLst/>
              <a:rect l="0" t="0" r="0" b="0"/>
              <a:pathLst>
                <a:path w="12192000" h="274320">
                  <a:moveTo>
                    <a:pt x="0" y="0"/>
                  </a:moveTo>
                  <a:lnTo>
                    <a:pt x="12192000" y="0"/>
                  </a:lnTo>
                  <a:lnTo>
                    <a:pt x="12192000" y="274320"/>
                  </a:lnTo>
                  <a:lnTo>
                    <a:pt x="0" y="27432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B71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546"/>
            <p:cNvSpPr/>
            <p:nvPr/>
          </p:nvSpPr>
          <p:spPr>
            <a:xfrm>
              <a:off x="0" y="0"/>
              <a:ext cx="12192000" cy="274320"/>
            </a:xfrm>
            <a:custGeom>
              <a:avLst/>
              <a:gdLst/>
              <a:ahLst/>
              <a:cxnLst/>
              <a:rect l="0" t="0" r="0" b="0"/>
              <a:pathLst>
                <a:path w="12192000" h="274320">
                  <a:moveTo>
                    <a:pt x="0" y="274320"/>
                  </a:moveTo>
                  <a:lnTo>
                    <a:pt x="12192000" y="27432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FB71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1861"/>
          <p:cNvGrpSpPr/>
          <p:nvPr/>
        </p:nvGrpSpPr>
        <p:grpSpPr>
          <a:xfrm>
            <a:off x="929640" y="3153355"/>
            <a:ext cx="11262360" cy="955040"/>
            <a:chOff x="0" y="0"/>
            <a:chExt cx="12192000" cy="955548"/>
          </a:xfrm>
        </p:grpSpPr>
        <p:sp>
          <p:nvSpPr>
            <p:cNvPr id="15" name="Shape 2027"/>
            <p:cNvSpPr/>
            <p:nvPr/>
          </p:nvSpPr>
          <p:spPr>
            <a:xfrm>
              <a:off x="0" y="0"/>
              <a:ext cx="12192000" cy="274320"/>
            </a:xfrm>
            <a:custGeom>
              <a:avLst/>
              <a:gdLst/>
              <a:ahLst/>
              <a:cxnLst/>
              <a:rect l="0" t="0" r="0" b="0"/>
              <a:pathLst>
                <a:path w="12192000" h="274320">
                  <a:moveTo>
                    <a:pt x="0" y="0"/>
                  </a:moveTo>
                  <a:lnTo>
                    <a:pt x="12192000" y="0"/>
                  </a:lnTo>
                  <a:lnTo>
                    <a:pt x="12192000" y="274320"/>
                  </a:lnTo>
                  <a:lnTo>
                    <a:pt x="0" y="27432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B71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540"/>
            <p:cNvSpPr/>
            <p:nvPr/>
          </p:nvSpPr>
          <p:spPr>
            <a:xfrm>
              <a:off x="0" y="0"/>
              <a:ext cx="12192000" cy="274320"/>
            </a:xfrm>
            <a:custGeom>
              <a:avLst/>
              <a:gdLst/>
              <a:ahLst/>
              <a:cxnLst/>
              <a:rect l="0" t="0" r="0" b="0"/>
              <a:pathLst>
                <a:path w="12192000" h="274320">
                  <a:moveTo>
                    <a:pt x="0" y="274320"/>
                  </a:moveTo>
                  <a:lnTo>
                    <a:pt x="12192000" y="27432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FB71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17" name="Picture 542"/>
            <p:cNvPicPr/>
            <p:nvPr/>
          </p:nvPicPr>
          <p:blipFill>
            <a:blip r:embed="rId2"/>
            <a:stretch>
              <a:fillRect/>
            </a:stretch>
          </p:blipFill>
          <p:spPr>
            <a:xfrm rot="-10799999" flipV="1">
              <a:off x="9796272" y="274320"/>
              <a:ext cx="2060448" cy="182880"/>
            </a:xfrm>
            <a:prstGeom prst="rect">
              <a:avLst/>
            </a:prstGeom>
          </p:spPr>
        </p:pic>
        <p:sp>
          <p:nvSpPr>
            <p:cNvPr id="18" name="Shape 2028"/>
            <p:cNvSpPr/>
            <p:nvPr/>
          </p:nvSpPr>
          <p:spPr>
            <a:xfrm>
              <a:off x="0" y="681228"/>
              <a:ext cx="12192000" cy="274320"/>
            </a:xfrm>
            <a:custGeom>
              <a:avLst/>
              <a:gdLst/>
              <a:ahLst/>
              <a:cxnLst/>
              <a:rect l="0" t="0" r="0" b="0"/>
              <a:pathLst>
                <a:path w="12192000" h="274320">
                  <a:moveTo>
                    <a:pt x="0" y="0"/>
                  </a:moveTo>
                  <a:lnTo>
                    <a:pt x="12192000" y="0"/>
                  </a:lnTo>
                  <a:lnTo>
                    <a:pt x="12192000" y="274320"/>
                  </a:lnTo>
                  <a:lnTo>
                    <a:pt x="0" y="27432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B71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Shape 544"/>
            <p:cNvSpPr/>
            <p:nvPr/>
          </p:nvSpPr>
          <p:spPr>
            <a:xfrm>
              <a:off x="0" y="681228"/>
              <a:ext cx="12192000" cy="274320"/>
            </a:xfrm>
            <a:custGeom>
              <a:avLst/>
              <a:gdLst/>
              <a:ahLst/>
              <a:cxnLst/>
              <a:rect l="0" t="0" r="0" b="0"/>
              <a:pathLst>
                <a:path w="12192000" h="274320">
                  <a:moveTo>
                    <a:pt x="0" y="274320"/>
                  </a:moveTo>
                  <a:lnTo>
                    <a:pt x="12192000" y="27432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FB71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pic>
        <p:nvPicPr>
          <p:cNvPr id="20" name="Picture 564"/>
          <p:cNvPicPr/>
          <p:nvPr/>
        </p:nvPicPr>
        <p:blipFill>
          <a:blip r:embed="rId3"/>
          <a:stretch>
            <a:fillRect/>
          </a:stretch>
        </p:blipFill>
        <p:spPr>
          <a:xfrm>
            <a:off x="3992880" y="2225128"/>
            <a:ext cx="3383280" cy="965538"/>
          </a:xfrm>
          <a:prstGeom prst="rect">
            <a:avLst/>
          </a:prstGeom>
        </p:spPr>
      </p:pic>
      <p:sp>
        <p:nvSpPr>
          <p:cNvPr id="22" name="Rectangle 565"/>
          <p:cNvSpPr/>
          <p:nvPr/>
        </p:nvSpPr>
        <p:spPr>
          <a:xfrm>
            <a:off x="7193280" y="2038061"/>
            <a:ext cx="1051560" cy="79530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0" dirty="0" smtClean="0">
                <a:solidFill>
                  <a:srgbClr val="C8161D"/>
                </a:solidFill>
                <a:effectLst/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J</a:t>
            </a:r>
            <a:endParaRPr lang="ru-RU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1864"/>
          <p:cNvGrpSpPr/>
          <p:nvPr/>
        </p:nvGrpSpPr>
        <p:grpSpPr>
          <a:xfrm>
            <a:off x="910959" y="4530898"/>
            <a:ext cx="11262360" cy="953768"/>
            <a:chOff x="0" y="0"/>
            <a:chExt cx="12192000" cy="954024"/>
          </a:xfrm>
        </p:grpSpPr>
        <p:pic>
          <p:nvPicPr>
            <p:cNvPr id="24" name="Picture 55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72440" y="263652"/>
              <a:ext cx="2060448" cy="182880"/>
            </a:xfrm>
            <a:prstGeom prst="rect">
              <a:avLst/>
            </a:prstGeom>
          </p:spPr>
        </p:pic>
        <p:sp>
          <p:nvSpPr>
            <p:cNvPr id="25" name="Shape 2035"/>
            <p:cNvSpPr/>
            <p:nvPr/>
          </p:nvSpPr>
          <p:spPr>
            <a:xfrm>
              <a:off x="0" y="0"/>
              <a:ext cx="12192000" cy="274320"/>
            </a:xfrm>
            <a:custGeom>
              <a:avLst/>
              <a:gdLst/>
              <a:ahLst/>
              <a:cxnLst/>
              <a:rect l="0" t="0" r="0" b="0"/>
              <a:pathLst>
                <a:path w="12192000" h="274320">
                  <a:moveTo>
                    <a:pt x="0" y="0"/>
                  </a:moveTo>
                  <a:lnTo>
                    <a:pt x="12192000" y="0"/>
                  </a:lnTo>
                  <a:lnTo>
                    <a:pt x="12192000" y="274320"/>
                  </a:lnTo>
                  <a:lnTo>
                    <a:pt x="0" y="27432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B71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552"/>
            <p:cNvSpPr/>
            <p:nvPr/>
          </p:nvSpPr>
          <p:spPr>
            <a:xfrm>
              <a:off x="0" y="0"/>
              <a:ext cx="12192000" cy="274320"/>
            </a:xfrm>
            <a:custGeom>
              <a:avLst/>
              <a:gdLst/>
              <a:ahLst/>
              <a:cxnLst/>
              <a:rect l="0" t="0" r="0" b="0"/>
              <a:pathLst>
                <a:path w="12192000" h="274320">
                  <a:moveTo>
                    <a:pt x="0" y="274320"/>
                  </a:moveTo>
                  <a:lnTo>
                    <a:pt x="12192000" y="27432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FB71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2036"/>
            <p:cNvSpPr/>
            <p:nvPr/>
          </p:nvSpPr>
          <p:spPr>
            <a:xfrm>
              <a:off x="0" y="679704"/>
              <a:ext cx="12192000" cy="274320"/>
            </a:xfrm>
            <a:custGeom>
              <a:avLst/>
              <a:gdLst/>
              <a:ahLst/>
              <a:cxnLst/>
              <a:rect l="0" t="0" r="0" b="0"/>
              <a:pathLst>
                <a:path w="12192000" h="274320">
                  <a:moveTo>
                    <a:pt x="0" y="0"/>
                  </a:moveTo>
                  <a:lnTo>
                    <a:pt x="12192000" y="0"/>
                  </a:lnTo>
                  <a:lnTo>
                    <a:pt x="12192000" y="274320"/>
                  </a:lnTo>
                  <a:lnTo>
                    <a:pt x="0" y="27432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B71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554"/>
            <p:cNvSpPr/>
            <p:nvPr/>
          </p:nvSpPr>
          <p:spPr>
            <a:xfrm>
              <a:off x="0" y="679704"/>
              <a:ext cx="12192000" cy="274320"/>
            </a:xfrm>
            <a:custGeom>
              <a:avLst/>
              <a:gdLst/>
              <a:ahLst/>
              <a:cxnLst/>
              <a:rect l="0" t="0" r="0" b="0"/>
              <a:pathLst>
                <a:path w="12192000" h="274320">
                  <a:moveTo>
                    <a:pt x="0" y="274320"/>
                  </a:moveTo>
                  <a:lnTo>
                    <a:pt x="12192000" y="27432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FB71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grpSp>
        <p:nvGrpSpPr>
          <p:cNvPr id="29" name="Group 1861"/>
          <p:cNvGrpSpPr/>
          <p:nvPr/>
        </p:nvGrpSpPr>
        <p:grpSpPr>
          <a:xfrm>
            <a:off x="910959" y="5809586"/>
            <a:ext cx="11262360" cy="955040"/>
            <a:chOff x="0" y="0"/>
            <a:chExt cx="12192000" cy="955548"/>
          </a:xfrm>
        </p:grpSpPr>
        <p:sp>
          <p:nvSpPr>
            <p:cNvPr id="30" name="Shape 2027"/>
            <p:cNvSpPr/>
            <p:nvPr/>
          </p:nvSpPr>
          <p:spPr>
            <a:xfrm>
              <a:off x="0" y="0"/>
              <a:ext cx="12192000" cy="274320"/>
            </a:xfrm>
            <a:custGeom>
              <a:avLst/>
              <a:gdLst/>
              <a:ahLst/>
              <a:cxnLst/>
              <a:rect l="0" t="0" r="0" b="0"/>
              <a:pathLst>
                <a:path w="12192000" h="274320">
                  <a:moveTo>
                    <a:pt x="0" y="0"/>
                  </a:moveTo>
                  <a:lnTo>
                    <a:pt x="12192000" y="0"/>
                  </a:lnTo>
                  <a:lnTo>
                    <a:pt x="12192000" y="274320"/>
                  </a:lnTo>
                  <a:lnTo>
                    <a:pt x="0" y="27432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B71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540"/>
            <p:cNvSpPr/>
            <p:nvPr/>
          </p:nvSpPr>
          <p:spPr>
            <a:xfrm>
              <a:off x="0" y="0"/>
              <a:ext cx="12192000" cy="274320"/>
            </a:xfrm>
            <a:custGeom>
              <a:avLst/>
              <a:gdLst/>
              <a:ahLst/>
              <a:cxnLst/>
              <a:rect l="0" t="0" r="0" b="0"/>
              <a:pathLst>
                <a:path w="12192000" h="274320">
                  <a:moveTo>
                    <a:pt x="0" y="274320"/>
                  </a:moveTo>
                  <a:lnTo>
                    <a:pt x="12192000" y="27432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FB71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32" name="Picture 542"/>
            <p:cNvPicPr/>
            <p:nvPr/>
          </p:nvPicPr>
          <p:blipFill>
            <a:blip r:embed="rId2"/>
            <a:stretch>
              <a:fillRect/>
            </a:stretch>
          </p:blipFill>
          <p:spPr>
            <a:xfrm rot="-10799999" flipV="1">
              <a:off x="9796272" y="274320"/>
              <a:ext cx="2060448" cy="182880"/>
            </a:xfrm>
            <a:prstGeom prst="rect">
              <a:avLst/>
            </a:prstGeom>
          </p:spPr>
        </p:pic>
        <p:sp>
          <p:nvSpPr>
            <p:cNvPr id="33" name="Shape 2028"/>
            <p:cNvSpPr/>
            <p:nvPr/>
          </p:nvSpPr>
          <p:spPr>
            <a:xfrm>
              <a:off x="0" y="681228"/>
              <a:ext cx="12192000" cy="274320"/>
            </a:xfrm>
            <a:custGeom>
              <a:avLst/>
              <a:gdLst/>
              <a:ahLst/>
              <a:cxnLst/>
              <a:rect l="0" t="0" r="0" b="0"/>
              <a:pathLst>
                <a:path w="12192000" h="274320">
                  <a:moveTo>
                    <a:pt x="0" y="0"/>
                  </a:moveTo>
                  <a:lnTo>
                    <a:pt x="12192000" y="0"/>
                  </a:lnTo>
                  <a:lnTo>
                    <a:pt x="12192000" y="274320"/>
                  </a:lnTo>
                  <a:lnTo>
                    <a:pt x="0" y="27432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B71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544"/>
            <p:cNvSpPr/>
            <p:nvPr/>
          </p:nvSpPr>
          <p:spPr>
            <a:xfrm>
              <a:off x="0" y="681228"/>
              <a:ext cx="12192000" cy="274320"/>
            </a:xfrm>
            <a:custGeom>
              <a:avLst/>
              <a:gdLst/>
              <a:ahLst/>
              <a:cxnLst/>
              <a:rect l="0" t="0" r="0" b="0"/>
              <a:pathLst>
                <a:path w="12192000" h="274320">
                  <a:moveTo>
                    <a:pt x="0" y="274320"/>
                  </a:moveTo>
                  <a:lnTo>
                    <a:pt x="12192000" y="27432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  <a:ln w="12192" cap="flat">
              <a:miter lim="127000"/>
            </a:ln>
          </p:spPr>
          <p:style>
            <a:lnRef idx="1">
              <a:srgbClr val="FFB71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3191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Макдоналдс – лидер рынка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6461760" y="1235074"/>
            <a:ext cx="5395278" cy="5942965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 Компания </a:t>
            </a:r>
            <a:r>
              <a:rPr lang="ru-RU" sz="2000" b="1" dirty="0"/>
              <a:t>"Макдоналдс" - лидер и крупнейший работодатель в индустрии питания на российском рынке.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Компания </a:t>
            </a:r>
            <a:r>
              <a:rPr lang="ru-RU" sz="2000" b="1" dirty="0"/>
              <a:t>по-настоящему ценит людей, ведь именно они делают "Макдоналдс" лучшей сетью ресторанов быстрого обслуживания в мире</a:t>
            </a:r>
            <a:r>
              <a:rPr lang="ru-RU" sz="2000" b="1" dirty="0" smtClean="0"/>
              <a:t>!</a:t>
            </a:r>
            <a:endParaRPr lang="en-US" sz="2000" b="1" dirty="0" smtClean="0"/>
          </a:p>
          <a:p>
            <a:pPr marL="0" indent="0">
              <a:buNone/>
            </a:pP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Базовым принципом компании в работе с людьми </a:t>
            </a:r>
            <a:r>
              <a:rPr lang="ru-RU" sz="2000" b="1" dirty="0" smtClean="0"/>
              <a:t>является:</a:t>
            </a:r>
          </a:p>
          <a:p>
            <a:r>
              <a:rPr lang="ru-RU" sz="2000" b="1" dirty="0" smtClean="0"/>
              <a:t>неукоснительное </a:t>
            </a:r>
            <a:r>
              <a:rPr lang="ru-RU" sz="2000" b="1" dirty="0"/>
              <a:t>выполнение требований действующего трудового законодательства и </a:t>
            </a:r>
            <a:endParaRPr lang="ru-RU" sz="2000" b="1" dirty="0" smtClean="0"/>
          </a:p>
          <a:p>
            <a:r>
              <a:rPr lang="ru-RU" sz="2000" b="1" dirty="0"/>
              <a:t>з</a:t>
            </a:r>
            <a:r>
              <a:rPr lang="ru-RU" sz="2000" b="1" dirty="0" smtClean="0"/>
              <a:t>абота и уважение к каждому участнику команды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2</a:t>
            </a:fld>
            <a:endParaRPr lang="en-US"/>
          </a:p>
        </p:txBody>
      </p:sp>
      <p:pic>
        <p:nvPicPr>
          <p:cNvPr id="6" name="Picture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8" b="19118"/>
          <a:stretch/>
        </p:blipFill>
        <p:spPr>
          <a:xfrm>
            <a:off x="1184893" y="1235074"/>
            <a:ext cx="5276867" cy="562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0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3</a:t>
            </a:fld>
            <a:endParaRPr lang="en-US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История Макдоналдс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86" y="960120"/>
            <a:ext cx="4095938" cy="25427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73040" y="948690"/>
            <a:ext cx="632944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cs typeface="Calibri" panose="020F0502020204030204" pitchFamily="34" charset="0"/>
              </a:rPr>
              <a:t>1955 год </a:t>
            </a:r>
            <a:r>
              <a:rPr lang="ru-RU" sz="3000" dirty="0" smtClean="0">
                <a:cs typeface="Calibri" panose="020F0502020204030204" pitchFamily="34" charset="0"/>
              </a:rPr>
              <a:t>- </a:t>
            </a:r>
            <a:r>
              <a:rPr lang="ru-RU" sz="3000" dirty="0">
                <a:cs typeface="Calibri" panose="020F0502020204030204" pitchFamily="34" charset="0"/>
              </a:rPr>
              <a:t>открыт первый ресторан под управлением Р. </a:t>
            </a:r>
            <a:r>
              <a:rPr lang="ru-RU" sz="3000" dirty="0" err="1">
                <a:cs typeface="Calibri" panose="020F0502020204030204" pitchFamily="34" charset="0"/>
              </a:rPr>
              <a:t>Крока</a:t>
            </a:r>
            <a:r>
              <a:rPr lang="ru-RU" sz="3000" dirty="0">
                <a:cs typeface="Calibri" panose="020F0502020204030204" pitchFamily="34" charset="0"/>
              </a:rPr>
              <a:t> ( город </a:t>
            </a:r>
            <a:r>
              <a:rPr lang="ru-RU" sz="3000" dirty="0" err="1">
                <a:cs typeface="Calibri" panose="020F0502020204030204" pitchFamily="34" charset="0"/>
              </a:rPr>
              <a:t>Дес</a:t>
            </a:r>
            <a:r>
              <a:rPr lang="ru-RU" sz="3000" dirty="0">
                <a:cs typeface="Calibri" panose="020F0502020204030204" pitchFamily="34" charset="0"/>
              </a:rPr>
              <a:t> </a:t>
            </a:r>
            <a:r>
              <a:rPr lang="ru-RU" sz="3000" dirty="0" err="1">
                <a:cs typeface="Calibri" panose="020F0502020204030204" pitchFamily="34" charset="0"/>
              </a:rPr>
              <a:t>Плейнс</a:t>
            </a:r>
            <a:r>
              <a:rPr lang="ru-RU" sz="3000" dirty="0">
                <a:cs typeface="Calibri" panose="020F0502020204030204" pitchFamily="34" charset="0"/>
              </a:rPr>
              <a:t>, штат Иллинойс</a:t>
            </a:r>
            <a:r>
              <a:rPr lang="ru-RU" sz="3000" dirty="0" smtClean="0">
                <a:cs typeface="Calibri" panose="020F0502020204030204" pitchFamily="34" charset="0"/>
              </a:rPr>
              <a:t>)</a:t>
            </a:r>
          </a:p>
          <a:p>
            <a:endParaRPr lang="ru-RU" sz="1500" dirty="0">
              <a:cs typeface="Calibri" panose="020F0502020204030204" pitchFamily="34" charset="0"/>
            </a:endParaRPr>
          </a:p>
          <a:p>
            <a:r>
              <a:rPr lang="ru-RU" sz="3000" b="1" dirty="0" smtClean="0">
                <a:cs typeface="Calibri" panose="020F0502020204030204" pitchFamily="34" charset="0"/>
              </a:rPr>
              <a:t>1990 год </a:t>
            </a:r>
            <a:r>
              <a:rPr lang="ru-RU" sz="3000" dirty="0" smtClean="0">
                <a:cs typeface="Calibri" panose="020F0502020204030204" pitchFamily="34" charset="0"/>
              </a:rPr>
              <a:t>– первое предприятие в России</a:t>
            </a:r>
          </a:p>
          <a:p>
            <a:endParaRPr lang="ru-RU" sz="1500" dirty="0" smtClean="0">
              <a:cs typeface="Calibri" panose="020F0502020204030204" pitchFamily="34" charset="0"/>
            </a:endParaRPr>
          </a:p>
          <a:p>
            <a:r>
              <a:rPr lang="ru-RU" sz="3000" b="1" dirty="0" smtClean="0">
                <a:cs typeface="Calibri" panose="020F0502020204030204" pitchFamily="34" charset="0"/>
              </a:rPr>
              <a:t>2001 </a:t>
            </a:r>
            <a:r>
              <a:rPr lang="ru-RU" sz="3000" b="1" dirty="0">
                <a:cs typeface="Calibri" panose="020F0502020204030204" pitchFamily="34" charset="0"/>
              </a:rPr>
              <a:t>год </a:t>
            </a:r>
            <a:r>
              <a:rPr lang="ru-RU" sz="3000" dirty="0">
                <a:cs typeface="Calibri" panose="020F0502020204030204" pitchFamily="34" charset="0"/>
              </a:rPr>
              <a:t>– </a:t>
            </a:r>
            <a:r>
              <a:rPr lang="ru-RU" sz="3000" dirty="0" smtClean="0">
                <a:cs typeface="Calibri" panose="020F0502020204030204" pitchFamily="34" charset="0"/>
              </a:rPr>
              <a:t>первое предприятие в Чувашии: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3 предприятия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Лидер по торговле в России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Трудоустроено 90% студентов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000" dirty="0" smtClean="0">
              <a:cs typeface="Calibri" panose="020F0502020204030204" pitchFamily="34" charset="0"/>
            </a:endParaRPr>
          </a:p>
        </p:txBody>
      </p:sp>
      <p:pic>
        <p:nvPicPr>
          <p:cNvPr id="8" name="Picture 6" descr="Открытие Макдональдс в Чебоксарах | 2017г.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86" y="3713883"/>
            <a:ext cx="4095938" cy="259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74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731" y="0"/>
            <a:ext cx="9322509" cy="7315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Наши поставщики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0"/>
          </p:nvPr>
        </p:nvSpPr>
        <p:spPr>
          <a:xfrm>
            <a:off x="975360" y="980767"/>
            <a:ext cx="4554570" cy="5877233"/>
          </a:xfrm>
        </p:spPr>
        <p:txBody>
          <a:bodyPr>
            <a:norm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160 российских компаний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98% продукции российского производства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Действует система анализа рисков и критических точек НАССР, контролирующая безопасность продукции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9 распределительных центров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4</a:t>
            </a:fld>
            <a:endParaRPr lang="en-US"/>
          </a:p>
        </p:txBody>
      </p:sp>
      <p:pic>
        <p:nvPicPr>
          <p:cNvPr id="2050" name="Picture 2" descr="Патруль качества – Макдоналдс в Росс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" y="3919383"/>
            <a:ext cx="6337650" cy="231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img.rg.ru/pril/article/159/01/41/20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04" r="71261" b="1633"/>
          <a:stretch/>
        </p:blipFill>
        <p:spPr bwMode="auto">
          <a:xfrm>
            <a:off x="5029439" y="850188"/>
            <a:ext cx="7073536" cy="551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15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246" y="0"/>
            <a:ext cx="10790238" cy="7315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Концепции Макдоналдс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5</a:t>
            </a:fld>
            <a:endParaRPr lang="en-US"/>
          </a:p>
        </p:txBody>
      </p:sp>
      <p:pic>
        <p:nvPicPr>
          <p:cNvPr id="5122" name="Picture 2" descr="60f0d9cd-9e5b-41be-aa16-4d1bddab75f4@EURP18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"/>
          <a:stretch/>
        </p:blipFill>
        <p:spPr bwMode="auto">
          <a:xfrm>
            <a:off x="4756895" y="731520"/>
            <a:ext cx="5021221" cy="364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e6e134f8-315b-4d23-8c20-9afbb51b928f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" y="731520"/>
            <a:ext cx="3878620" cy="369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b793f604-5b4b-44bf-9e36-595b90edc5b2" descr="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7" t="4747"/>
          <a:stretch/>
        </p:blipFill>
        <p:spPr bwMode="auto">
          <a:xfrm>
            <a:off x="2912363" y="3246120"/>
            <a:ext cx="2829168" cy="375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6a1bf24d-5887-4459-abcb-8d64638c745d" descr="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5" t="3471" r="18508"/>
          <a:stretch/>
        </p:blipFill>
        <p:spPr bwMode="auto">
          <a:xfrm flipH="1">
            <a:off x="8793480" y="3205860"/>
            <a:ext cx="2659708" cy="355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39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Социальная направленность Макдоналдс</a:t>
            </a: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6</a:t>
            </a:fld>
            <a:endParaRPr lang="en-US"/>
          </a:p>
        </p:txBody>
      </p:sp>
      <p:pic>
        <p:nvPicPr>
          <p:cNvPr id="3074" name="ebbcff86-b253-4e0c-86ef-08a411e120c8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98488"/>
            <a:ext cx="4023360" cy="496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 descr="В &quot;Доме Роналда Макдоналда&quot; большинство маленьких пациентов выздоравливают  быстрее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В &quot;Доме Роналда Макдоналда&quot; большинство маленьких пациентов выздоравливают  быстрее — Российская газет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Дети из Дома Роналда Макдоналда в Казани подарили Мурашко книгу сказок ―  Спутник / Новос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479" y="1154526"/>
            <a:ext cx="5741880" cy="323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e2cd9300-dd7d-45c6-bb20-c5d9189f6d86" descr="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28" y="4034038"/>
            <a:ext cx="3797678" cy="278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50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Ценности</a:t>
            </a:r>
            <a:r>
              <a:rPr lang="ru-RU" dirty="0" smtClean="0"/>
              <a:t> </a:t>
            </a:r>
            <a:r>
              <a:rPr lang="ru-RU" b="1" dirty="0"/>
              <a:t>Макдоналдс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7</a:t>
            </a:fld>
            <a:endParaRPr lang="en-US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53" y="822960"/>
            <a:ext cx="10727039" cy="5985803"/>
          </a:xfrm>
        </p:spPr>
      </p:pic>
    </p:spTree>
    <p:extLst>
      <p:ext uri="{BB962C8B-B14F-4D97-AF65-F5344CB8AC3E}">
        <p14:creationId xmlns:p14="http://schemas.microsoft.com/office/powerpoint/2010/main" val="167460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320" y="35298"/>
            <a:ext cx="11201400" cy="66294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Система управления предприятием</a:t>
            </a:r>
            <a:endParaRPr lang="en-US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D44E8-B752-B944-86A9-5B496D909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520" y="891540"/>
            <a:ext cx="10881360" cy="587502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                                           ПБО</a:t>
            </a:r>
          </a:p>
          <a:p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                      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                         директор ПБО   </a:t>
            </a:r>
          </a:p>
          <a:p>
            <a:pPr algn="l"/>
            <a:endParaRPr lang="ru-RU" b="1" dirty="0" smtClean="0">
              <a:solidFill>
                <a:srgbClr val="0070C0"/>
              </a:solidFill>
            </a:endParaRPr>
          </a:p>
          <a:p>
            <a:pPr algn="l"/>
            <a:r>
              <a:rPr lang="ru-RU" b="1" dirty="0" smtClean="0">
                <a:solidFill>
                  <a:srgbClr val="0070C0"/>
                </a:solidFill>
              </a:rPr>
              <a:t>               </a:t>
            </a:r>
          </a:p>
          <a:p>
            <a:pPr algn="l"/>
            <a:r>
              <a:rPr lang="ru-RU" b="1" dirty="0" smtClean="0">
                <a:solidFill>
                  <a:srgbClr val="0070C0"/>
                </a:solidFill>
              </a:rPr>
              <a:t>                                             </a:t>
            </a:r>
            <a:r>
              <a:rPr lang="ru-RU" sz="2000" b="1" dirty="0" smtClean="0">
                <a:solidFill>
                  <a:srgbClr val="0070C0"/>
                </a:solidFill>
              </a:rPr>
              <a:t>Заместитель </a:t>
            </a:r>
            <a:r>
              <a:rPr lang="ru-RU" sz="2000" b="1" dirty="0" err="1" smtClean="0">
                <a:solidFill>
                  <a:srgbClr val="0070C0"/>
                </a:solidFill>
              </a:rPr>
              <a:t>директра</a:t>
            </a:r>
            <a:endParaRPr lang="ru-RU" sz="2000" b="1" dirty="0">
              <a:solidFill>
                <a:srgbClr val="0070C0"/>
              </a:solidFill>
            </a:endParaRPr>
          </a:p>
          <a:p>
            <a:pPr algn="l"/>
            <a:r>
              <a:rPr lang="ru-RU" sz="2000" b="1" dirty="0" smtClean="0">
                <a:solidFill>
                  <a:srgbClr val="0070C0"/>
                </a:solidFill>
              </a:rPr>
              <a:t>                     </a:t>
            </a:r>
          </a:p>
          <a:p>
            <a:pPr algn="l"/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                                                   Менеджер</a:t>
            </a:r>
            <a:endParaRPr lang="ru-RU" sz="2000" b="1" dirty="0">
              <a:solidFill>
                <a:srgbClr val="0070C0"/>
              </a:solidFill>
            </a:endParaRPr>
          </a:p>
          <a:p>
            <a:pPr algn="l"/>
            <a:r>
              <a:rPr lang="ru-RU" sz="2000" b="1" dirty="0" smtClean="0">
                <a:solidFill>
                  <a:srgbClr val="0070C0"/>
                </a:solidFill>
              </a:rPr>
              <a:t>                                                             Инструктор по обучению </a:t>
            </a:r>
            <a:endParaRPr lang="ru-RU" sz="2000" b="1" dirty="0">
              <a:solidFill>
                <a:srgbClr val="0070C0"/>
              </a:solidFill>
            </a:endParaRPr>
          </a:p>
          <a:p>
            <a:pPr algn="l"/>
            <a:endParaRPr lang="ru-RU" sz="2000" b="1" dirty="0" smtClean="0">
              <a:solidFill>
                <a:srgbClr val="0070C0"/>
              </a:solidFill>
            </a:endParaRPr>
          </a:p>
          <a:p>
            <a:pPr algn="l"/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                                                                                 Сотрудник ресторана        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20" y="698238"/>
            <a:ext cx="2304679" cy="98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93812"/>
            <a:ext cx="620487" cy="162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667" y="3118142"/>
            <a:ext cx="579447" cy="142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020" y="5462164"/>
            <a:ext cx="529627" cy="130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274" y="3860892"/>
            <a:ext cx="693307" cy="169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41" y="4660113"/>
            <a:ext cx="543257" cy="146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055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1240" y="143366"/>
            <a:ext cx="10790238" cy="731520"/>
          </a:xfrm>
        </p:spPr>
        <p:txBody>
          <a:bodyPr/>
          <a:lstStyle/>
          <a:p>
            <a:r>
              <a:rPr lang="ru-RU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Система обучения и развития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 defTabSz="914377">
              <a:lnSpc>
                <a:spcPct val="90000"/>
              </a:lnSpc>
              <a:spcBef>
                <a:spcPts val="1800"/>
              </a:spcBef>
              <a:buSzPct val="95000"/>
            </a:pPr>
            <a:fld id="{EA543DA1-053B-459F-9A3B-E2E644C3A7CD}" type="slidenum">
              <a:rPr lang="en-US" smtClean="0"/>
              <a:pPr algn="r" defTabSz="914377">
                <a:lnSpc>
                  <a:spcPct val="90000"/>
                </a:lnSpc>
                <a:spcBef>
                  <a:spcPts val="1800"/>
                </a:spcBef>
                <a:buSzPct val="95000"/>
              </a:pPr>
              <a:t>9</a:t>
            </a:fld>
            <a:endParaRPr lang="en-US"/>
          </a:p>
        </p:txBody>
      </p:sp>
      <p:pic>
        <p:nvPicPr>
          <p:cNvPr id="5" name="Picture 2" descr="Университет гамбургерологии McDonald's открылся в России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80" y="3611880"/>
            <a:ext cx="4692239" cy="312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66801" y="977705"/>
            <a:ext cx="106815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1961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год- открытие Университета </a:t>
            </a:r>
            <a:r>
              <a:rPr lang="ru-R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гамбургерологии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( США,</a:t>
            </a:r>
            <a:r>
              <a:rPr lang="ru-RU" sz="2800" b="1" dirty="0"/>
              <a:t> 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штат Иллинойс</a:t>
            </a:r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год- получение статуса Университета </a:t>
            </a:r>
            <a:r>
              <a:rPr lang="ru-R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гамбургерологии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учебного центра в России</a:t>
            </a: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Более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250</a:t>
            </a:r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миллионов руб.- ежегодный объем инвестиций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McD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в России в обучение</a:t>
            </a: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Более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классов проходят ежегодно</a:t>
            </a:r>
          </a:p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Их посещают более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400 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сотрудников</a:t>
            </a:r>
          </a:p>
        </p:txBody>
      </p:sp>
    </p:spTree>
    <p:extLst>
      <p:ext uri="{BB962C8B-B14F-4D97-AF65-F5344CB8AC3E}">
        <p14:creationId xmlns:p14="http://schemas.microsoft.com/office/powerpoint/2010/main" val="203406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3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393</Words>
  <Application>Microsoft Office PowerPoint</Application>
  <PresentationFormat>Широкоэкранный</PresentationFormat>
  <Paragraphs>112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Century Gothic</vt:lpstr>
      <vt:lpstr>Century Schoolbook</vt:lpstr>
      <vt:lpstr>McD Alpha</vt:lpstr>
      <vt:lpstr>Speedee</vt:lpstr>
      <vt:lpstr>Times New Roman</vt:lpstr>
      <vt:lpstr>Wingdings</vt:lpstr>
      <vt:lpstr>Wingdings 3</vt:lpstr>
      <vt:lpstr>Легкий дым</vt:lpstr>
      <vt:lpstr>Презентация PowerPoint</vt:lpstr>
      <vt:lpstr>Макдоналдс – лидер рынка</vt:lpstr>
      <vt:lpstr>История Макдоналдс</vt:lpstr>
      <vt:lpstr>Наши поставщики</vt:lpstr>
      <vt:lpstr>Концепции Макдоналдс</vt:lpstr>
      <vt:lpstr>Социальная направленность Макдоналдс</vt:lpstr>
      <vt:lpstr>Ценности Макдоналдс</vt:lpstr>
      <vt:lpstr>Система управления предприятием</vt:lpstr>
      <vt:lpstr>Система обучения и развития</vt:lpstr>
      <vt:lpstr>Система обучения и развития</vt:lpstr>
      <vt:lpstr>Макдоналдс предлагает студентам:</vt:lpstr>
      <vt:lpstr>Как попасть в команду Макдоналдс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2018-09-10T05:44:02Z</dcterms:created>
  <dcterms:modified xsi:type="dcterms:W3CDTF">2021-09-02T11:45:54Z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F02AFA40-3280-429A-84A2-2ECBB9B75647</vt:lpwstr>
  </property>
  <property fmtid="{D5CDD505-2E9C-101B-9397-08002B2CF9AE}" pid="3" name="ArticulatePath">
    <vt:lpwstr>McD Vis ID 14061_v2</vt:lpwstr>
  </property>
</Properties>
</file>